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92" r:id="rId5"/>
    <p:sldId id="309" r:id="rId6"/>
    <p:sldId id="310" r:id="rId7"/>
    <p:sldId id="312" r:id="rId8"/>
    <p:sldId id="311" r:id="rId9"/>
    <p:sldId id="314" r:id="rId10"/>
    <p:sldId id="313" r:id="rId11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9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09919-36B5-4162-8899-417A9F93473B}" type="doc">
      <dgm:prSet loTypeId="urn:microsoft.com/office/officeart/2016/7/layout/LinearBlockProcessNumbered#1" loCatId="process" qsTypeId="urn:microsoft.com/office/officeart/2005/8/quickstyle/simple2" qsCatId="simple" csTypeId="urn:microsoft.com/office/officeart/2005/8/colors/accent0_3" csCatId="mainScheme" phldr="1"/>
      <dgm:spPr/>
      <dgm:t>
        <a:bodyPr rtlCol="0"/>
        <a:lstStyle/>
        <a:p>
          <a:pPr rtl="0"/>
          <a:endParaRPr lang="en-US"/>
        </a:p>
      </dgm:t>
    </dgm:pt>
    <dgm:pt modelId="{AAF9DEE3-8444-4CA1-8BC2-D834D3ED6C74}">
      <dgm:prSet/>
      <dgm:spPr/>
      <dgm:t>
        <a:bodyPr rtlCol="0"/>
        <a:lstStyle/>
        <a:p>
          <a:pPr rtl="0"/>
          <a:r>
            <a:rPr lang="it-IT" noProof="0" dirty="0"/>
            <a:t>I motivi della proposta. </a:t>
          </a:r>
        </a:p>
      </dgm:t>
    </dgm:pt>
    <dgm:pt modelId="{205BDF49-153E-4CE8-8402-E23704595764}" type="parTrans" cxnId="{0A7DA706-17DD-412A-8BE0-4F6529274E66}">
      <dgm:prSet/>
      <dgm:spPr/>
      <dgm:t>
        <a:bodyPr rtlCol="0"/>
        <a:lstStyle/>
        <a:p>
          <a:pPr rtl="0"/>
          <a:endParaRPr lang="it-IT" noProof="0" dirty="0"/>
        </a:p>
      </dgm:t>
    </dgm:pt>
    <dgm:pt modelId="{23210C7F-6847-491E-BE1F-A79529AF2B8B}" type="sibTrans" cxnId="{0A7DA706-17DD-412A-8BE0-4F6529274E66}">
      <dgm:prSet phldrT="01" phldr="0"/>
      <dgm:spPr/>
      <dgm:t>
        <a:bodyPr rtlCol="0"/>
        <a:lstStyle/>
        <a:p>
          <a:pPr rtl="0"/>
          <a:r>
            <a:rPr lang="it-IT" noProof="0"/>
            <a:t>01</a:t>
          </a:r>
          <a:endParaRPr lang="it-IT" noProof="0" dirty="0"/>
        </a:p>
      </dgm:t>
    </dgm:pt>
    <dgm:pt modelId="{B2B879BD-3840-400C-92BD-B2C2383358D7}">
      <dgm:prSet/>
      <dgm:spPr/>
      <dgm:t>
        <a:bodyPr rtlCol="0"/>
        <a:lstStyle/>
        <a:p>
          <a:pPr rtl="0"/>
          <a:r>
            <a:rPr lang="it-IT" noProof="0" dirty="0"/>
            <a:t>I principali cambiamenti</a:t>
          </a:r>
        </a:p>
      </dgm:t>
    </dgm:pt>
    <dgm:pt modelId="{09440D86-F3E6-4A3C-9E78-1AFC56348641}" type="parTrans" cxnId="{42CDCACA-F394-4044-BBF6-522A0005ABCB}">
      <dgm:prSet/>
      <dgm:spPr/>
      <dgm:t>
        <a:bodyPr rtlCol="0"/>
        <a:lstStyle/>
        <a:p>
          <a:pPr rtl="0"/>
          <a:endParaRPr lang="it-IT" noProof="0" dirty="0"/>
        </a:p>
      </dgm:t>
    </dgm:pt>
    <dgm:pt modelId="{FBAA44FF-54DE-45C8-9FAC-512C40277233}" type="sibTrans" cxnId="{42CDCACA-F394-4044-BBF6-522A0005ABCB}">
      <dgm:prSet phldrT="02" phldr="0"/>
      <dgm:spPr/>
      <dgm:t>
        <a:bodyPr rtlCol="0"/>
        <a:lstStyle/>
        <a:p>
          <a:pPr rtl="0"/>
          <a:r>
            <a:rPr lang="it-IT" noProof="0"/>
            <a:t>02</a:t>
          </a:r>
          <a:endParaRPr lang="it-IT" noProof="0" dirty="0"/>
        </a:p>
      </dgm:t>
    </dgm:pt>
    <dgm:pt modelId="{CA9D674E-4FF1-45DC-82E4-0B2DB6A5363F}">
      <dgm:prSet/>
      <dgm:spPr/>
      <dgm:t>
        <a:bodyPr rtlCol="0"/>
        <a:lstStyle/>
        <a:p>
          <a:pPr rtl="0"/>
          <a:r>
            <a:rPr lang="it-IT" noProof="0" dirty="0"/>
            <a:t>Percorso di cambiamento</a:t>
          </a:r>
        </a:p>
      </dgm:t>
    </dgm:pt>
    <dgm:pt modelId="{F1F10F9B-925A-4787-9D00-91106497A02E}" type="parTrans" cxnId="{C5BD0B3A-2D82-4EC1-9975-05076C4418DA}">
      <dgm:prSet/>
      <dgm:spPr/>
      <dgm:t>
        <a:bodyPr rtlCol="0"/>
        <a:lstStyle/>
        <a:p>
          <a:pPr rtl="0"/>
          <a:endParaRPr lang="it-IT" noProof="0" dirty="0"/>
        </a:p>
      </dgm:t>
    </dgm:pt>
    <dgm:pt modelId="{196DA4DC-9DD2-4A39-8A3A-D367BFE5A8BA}" type="sibTrans" cxnId="{C5BD0B3A-2D82-4EC1-9975-05076C4418DA}">
      <dgm:prSet phldrT="03" phldr="0"/>
      <dgm:spPr/>
      <dgm:t>
        <a:bodyPr rtlCol="0"/>
        <a:lstStyle/>
        <a:p>
          <a:pPr rtl="0"/>
          <a:r>
            <a:rPr lang="it-IT" noProof="0"/>
            <a:t>03</a:t>
          </a:r>
          <a:endParaRPr lang="it-IT" noProof="0" dirty="0"/>
        </a:p>
      </dgm:t>
    </dgm:pt>
    <dgm:pt modelId="{09F899AB-70CA-46DA-8F8C-58514A9FEF67}" type="pres">
      <dgm:prSet presAssocID="{15509919-36B5-4162-8899-417A9F93473B}" presName="Name0" presStyleCnt="0">
        <dgm:presLayoutVars>
          <dgm:animLvl val="lvl"/>
          <dgm:resizeHandles val="exact"/>
        </dgm:presLayoutVars>
      </dgm:prSet>
      <dgm:spPr/>
    </dgm:pt>
    <dgm:pt modelId="{9E708B2C-9056-43B8-820C-8D4D2D591614}" type="pres">
      <dgm:prSet presAssocID="{AAF9DEE3-8444-4CA1-8BC2-D834D3ED6C74}" presName="compositeNode" presStyleCnt="0">
        <dgm:presLayoutVars>
          <dgm:bulletEnabled val="1"/>
        </dgm:presLayoutVars>
      </dgm:prSet>
      <dgm:spPr/>
    </dgm:pt>
    <dgm:pt modelId="{F4992080-7D4E-4F2B-B608-170DDBB6006A}" type="pres">
      <dgm:prSet presAssocID="{AAF9DEE3-8444-4CA1-8BC2-D834D3ED6C74}" presName="bgRect" presStyleLbl="alignNode1" presStyleIdx="0" presStyleCnt="3"/>
      <dgm:spPr/>
    </dgm:pt>
    <dgm:pt modelId="{15536E38-36FE-4A51-B620-2715BFAD5475}" type="pres">
      <dgm:prSet presAssocID="{23210C7F-6847-491E-BE1F-A79529AF2B8B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B158057C-23C1-45AE-9273-5935A8F6104B}" type="pres">
      <dgm:prSet presAssocID="{AAF9DEE3-8444-4CA1-8BC2-D834D3ED6C74}" presName="nodeRect" presStyleLbl="alignNode1" presStyleIdx="0" presStyleCnt="3">
        <dgm:presLayoutVars>
          <dgm:bulletEnabled val="1"/>
        </dgm:presLayoutVars>
      </dgm:prSet>
      <dgm:spPr/>
    </dgm:pt>
    <dgm:pt modelId="{5D52B8B6-958E-480C-9455-911A104C8C73}" type="pres">
      <dgm:prSet presAssocID="{23210C7F-6847-491E-BE1F-A79529AF2B8B}" presName="sibTrans" presStyleCnt="0"/>
      <dgm:spPr/>
    </dgm:pt>
    <dgm:pt modelId="{070CFBFA-AE62-406D-B2E3-4A871FE3EC95}" type="pres">
      <dgm:prSet presAssocID="{B2B879BD-3840-400C-92BD-B2C2383358D7}" presName="compositeNode" presStyleCnt="0">
        <dgm:presLayoutVars>
          <dgm:bulletEnabled val="1"/>
        </dgm:presLayoutVars>
      </dgm:prSet>
      <dgm:spPr/>
    </dgm:pt>
    <dgm:pt modelId="{89A9B4CF-6439-46B1-B6A9-1D6CD5034774}" type="pres">
      <dgm:prSet presAssocID="{B2B879BD-3840-400C-92BD-B2C2383358D7}" presName="bgRect" presStyleLbl="alignNode1" presStyleIdx="1" presStyleCnt="3"/>
      <dgm:spPr/>
    </dgm:pt>
    <dgm:pt modelId="{379B8CE4-8135-4F2C-A5A0-E55EBE328E9A}" type="pres">
      <dgm:prSet presAssocID="{FBAA44FF-54DE-45C8-9FAC-512C40277233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9F2B2B99-E41C-48B6-9241-186B3896CDB2}" type="pres">
      <dgm:prSet presAssocID="{B2B879BD-3840-400C-92BD-B2C2383358D7}" presName="nodeRect" presStyleLbl="alignNode1" presStyleIdx="1" presStyleCnt="3">
        <dgm:presLayoutVars>
          <dgm:bulletEnabled val="1"/>
        </dgm:presLayoutVars>
      </dgm:prSet>
      <dgm:spPr/>
    </dgm:pt>
    <dgm:pt modelId="{88CC7DDE-DA0F-42A6-8406-A11161BD6BA9}" type="pres">
      <dgm:prSet presAssocID="{FBAA44FF-54DE-45C8-9FAC-512C40277233}" presName="sibTrans" presStyleCnt="0"/>
      <dgm:spPr/>
    </dgm:pt>
    <dgm:pt modelId="{4C550E1C-ACB2-4A5D-BD4A-3D5D60E405E6}" type="pres">
      <dgm:prSet presAssocID="{CA9D674E-4FF1-45DC-82E4-0B2DB6A5363F}" presName="compositeNode" presStyleCnt="0">
        <dgm:presLayoutVars>
          <dgm:bulletEnabled val="1"/>
        </dgm:presLayoutVars>
      </dgm:prSet>
      <dgm:spPr/>
    </dgm:pt>
    <dgm:pt modelId="{0802B4A8-7224-4B0A-95B7-D17AEB2B2AFF}" type="pres">
      <dgm:prSet presAssocID="{CA9D674E-4FF1-45DC-82E4-0B2DB6A5363F}" presName="bgRect" presStyleLbl="alignNode1" presStyleIdx="2" presStyleCnt="3"/>
      <dgm:spPr/>
    </dgm:pt>
    <dgm:pt modelId="{68AC9669-DC11-473A-AA2E-579A44E78C37}" type="pres">
      <dgm:prSet presAssocID="{196DA4DC-9DD2-4A39-8A3A-D367BFE5A8BA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D085015A-41AF-4EFA-A104-4FD73B2362F0}" type="pres">
      <dgm:prSet presAssocID="{CA9D674E-4FF1-45DC-82E4-0B2DB6A5363F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0A7DA706-17DD-412A-8BE0-4F6529274E66}" srcId="{15509919-36B5-4162-8899-417A9F93473B}" destId="{AAF9DEE3-8444-4CA1-8BC2-D834D3ED6C74}" srcOrd="0" destOrd="0" parTransId="{205BDF49-153E-4CE8-8402-E23704595764}" sibTransId="{23210C7F-6847-491E-BE1F-A79529AF2B8B}"/>
    <dgm:cxn modelId="{109C0B15-B806-4127-A7EA-6F2FD85C2B5C}" type="presOf" srcId="{AAF9DEE3-8444-4CA1-8BC2-D834D3ED6C74}" destId="{B158057C-23C1-45AE-9273-5935A8F6104B}" srcOrd="1" destOrd="0" presId="urn:microsoft.com/office/officeart/2016/7/layout/LinearBlockProcessNumbered#1"/>
    <dgm:cxn modelId="{284ED317-FBD3-4318-9DC1-43DD0A7A84DA}" type="presOf" srcId="{CA9D674E-4FF1-45DC-82E4-0B2DB6A5363F}" destId="{D085015A-41AF-4EFA-A104-4FD73B2362F0}" srcOrd="1" destOrd="0" presId="urn:microsoft.com/office/officeart/2016/7/layout/LinearBlockProcessNumbered#1"/>
    <dgm:cxn modelId="{28938E20-006F-438A-BC3B-539C09A41AF8}" type="presOf" srcId="{23210C7F-6847-491E-BE1F-A79529AF2B8B}" destId="{15536E38-36FE-4A51-B620-2715BFAD5475}" srcOrd="0" destOrd="0" presId="urn:microsoft.com/office/officeart/2016/7/layout/LinearBlockProcessNumbered#1"/>
    <dgm:cxn modelId="{9519B82E-A537-470B-AA27-A5E33C934F3E}" type="presOf" srcId="{196DA4DC-9DD2-4A39-8A3A-D367BFE5A8BA}" destId="{68AC9669-DC11-473A-AA2E-579A44E78C37}" srcOrd="0" destOrd="0" presId="urn:microsoft.com/office/officeart/2016/7/layout/LinearBlockProcessNumbered#1"/>
    <dgm:cxn modelId="{E774C62E-62A2-478F-B2D4-49AC51F9A4FC}" type="presOf" srcId="{FBAA44FF-54DE-45C8-9FAC-512C40277233}" destId="{379B8CE4-8135-4F2C-A5A0-E55EBE328E9A}" srcOrd="0" destOrd="0" presId="urn:microsoft.com/office/officeart/2016/7/layout/LinearBlockProcessNumbered#1"/>
    <dgm:cxn modelId="{C5BD0B3A-2D82-4EC1-9975-05076C4418DA}" srcId="{15509919-36B5-4162-8899-417A9F93473B}" destId="{CA9D674E-4FF1-45DC-82E4-0B2DB6A5363F}" srcOrd="2" destOrd="0" parTransId="{F1F10F9B-925A-4787-9D00-91106497A02E}" sibTransId="{196DA4DC-9DD2-4A39-8A3A-D367BFE5A8BA}"/>
    <dgm:cxn modelId="{6E5EF465-680F-4962-87CA-2B44BA61BBF3}" type="presOf" srcId="{AAF9DEE3-8444-4CA1-8BC2-D834D3ED6C74}" destId="{F4992080-7D4E-4F2B-B608-170DDBB6006A}" srcOrd="0" destOrd="0" presId="urn:microsoft.com/office/officeart/2016/7/layout/LinearBlockProcessNumbered#1"/>
    <dgm:cxn modelId="{BE05FF76-48E4-476C-9495-A13A63321F9B}" type="presOf" srcId="{B2B879BD-3840-400C-92BD-B2C2383358D7}" destId="{89A9B4CF-6439-46B1-B6A9-1D6CD5034774}" srcOrd="0" destOrd="0" presId="urn:microsoft.com/office/officeart/2016/7/layout/LinearBlockProcessNumbered#1"/>
    <dgm:cxn modelId="{AEC6D081-73F8-41AD-9101-B43295B68E14}" type="presOf" srcId="{CA9D674E-4FF1-45DC-82E4-0B2DB6A5363F}" destId="{0802B4A8-7224-4B0A-95B7-D17AEB2B2AFF}" srcOrd="0" destOrd="0" presId="urn:microsoft.com/office/officeart/2016/7/layout/LinearBlockProcessNumbered#1"/>
    <dgm:cxn modelId="{840BB0C7-181A-4BA4-9324-C35937B4BA77}" type="presOf" srcId="{15509919-36B5-4162-8899-417A9F93473B}" destId="{09F899AB-70CA-46DA-8F8C-58514A9FEF67}" srcOrd="0" destOrd="0" presId="urn:microsoft.com/office/officeart/2016/7/layout/LinearBlockProcessNumbered#1"/>
    <dgm:cxn modelId="{42CDCACA-F394-4044-BBF6-522A0005ABCB}" srcId="{15509919-36B5-4162-8899-417A9F93473B}" destId="{B2B879BD-3840-400C-92BD-B2C2383358D7}" srcOrd="1" destOrd="0" parTransId="{09440D86-F3E6-4A3C-9E78-1AFC56348641}" sibTransId="{FBAA44FF-54DE-45C8-9FAC-512C40277233}"/>
    <dgm:cxn modelId="{6AB3E3E3-CAC3-4821-AAD0-21289FC8AF3F}" type="presOf" srcId="{B2B879BD-3840-400C-92BD-B2C2383358D7}" destId="{9F2B2B99-E41C-48B6-9241-186B3896CDB2}" srcOrd="1" destOrd="0" presId="urn:microsoft.com/office/officeart/2016/7/layout/LinearBlockProcessNumbered#1"/>
    <dgm:cxn modelId="{90D3E440-E32E-4616-A794-C357B58C725C}" type="presParOf" srcId="{09F899AB-70CA-46DA-8F8C-58514A9FEF67}" destId="{9E708B2C-9056-43B8-820C-8D4D2D591614}" srcOrd="0" destOrd="0" presId="urn:microsoft.com/office/officeart/2016/7/layout/LinearBlockProcessNumbered#1"/>
    <dgm:cxn modelId="{94905F72-0547-4876-85BD-1CE201853F0E}" type="presParOf" srcId="{9E708B2C-9056-43B8-820C-8D4D2D591614}" destId="{F4992080-7D4E-4F2B-B608-170DDBB6006A}" srcOrd="0" destOrd="0" presId="urn:microsoft.com/office/officeart/2016/7/layout/LinearBlockProcessNumbered#1"/>
    <dgm:cxn modelId="{32F232D9-C82F-455D-A4CB-8A6F950974CB}" type="presParOf" srcId="{9E708B2C-9056-43B8-820C-8D4D2D591614}" destId="{15536E38-36FE-4A51-B620-2715BFAD5475}" srcOrd="1" destOrd="0" presId="urn:microsoft.com/office/officeart/2016/7/layout/LinearBlockProcessNumbered#1"/>
    <dgm:cxn modelId="{E1630E94-0972-452E-A256-8FE168492E2F}" type="presParOf" srcId="{9E708B2C-9056-43B8-820C-8D4D2D591614}" destId="{B158057C-23C1-45AE-9273-5935A8F6104B}" srcOrd="2" destOrd="0" presId="urn:microsoft.com/office/officeart/2016/7/layout/LinearBlockProcessNumbered#1"/>
    <dgm:cxn modelId="{3D53040A-6114-439D-91AE-A92823686B42}" type="presParOf" srcId="{09F899AB-70CA-46DA-8F8C-58514A9FEF67}" destId="{5D52B8B6-958E-480C-9455-911A104C8C73}" srcOrd="1" destOrd="0" presId="urn:microsoft.com/office/officeart/2016/7/layout/LinearBlockProcessNumbered#1"/>
    <dgm:cxn modelId="{71CD1E60-9941-432A-AAD3-6BEE9759C7CA}" type="presParOf" srcId="{09F899AB-70CA-46DA-8F8C-58514A9FEF67}" destId="{070CFBFA-AE62-406D-B2E3-4A871FE3EC95}" srcOrd="2" destOrd="0" presId="urn:microsoft.com/office/officeart/2016/7/layout/LinearBlockProcessNumbered#1"/>
    <dgm:cxn modelId="{E24E5F24-B05D-485A-B1E3-F029361EAC2F}" type="presParOf" srcId="{070CFBFA-AE62-406D-B2E3-4A871FE3EC95}" destId="{89A9B4CF-6439-46B1-B6A9-1D6CD5034774}" srcOrd="0" destOrd="0" presId="urn:microsoft.com/office/officeart/2016/7/layout/LinearBlockProcessNumbered#1"/>
    <dgm:cxn modelId="{B1A2A29E-FBA6-4188-BE73-D4752962B995}" type="presParOf" srcId="{070CFBFA-AE62-406D-B2E3-4A871FE3EC95}" destId="{379B8CE4-8135-4F2C-A5A0-E55EBE328E9A}" srcOrd="1" destOrd="0" presId="urn:microsoft.com/office/officeart/2016/7/layout/LinearBlockProcessNumbered#1"/>
    <dgm:cxn modelId="{F07F5881-E747-4C57-B3A8-80D81CA9E653}" type="presParOf" srcId="{070CFBFA-AE62-406D-B2E3-4A871FE3EC95}" destId="{9F2B2B99-E41C-48B6-9241-186B3896CDB2}" srcOrd="2" destOrd="0" presId="urn:microsoft.com/office/officeart/2016/7/layout/LinearBlockProcessNumbered#1"/>
    <dgm:cxn modelId="{CFE97617-C516-4DC5-9F9C-80DAA0EDE08F}" type="presParOf" srcId="{09F899AB-70CA-46DA-8F8C-58514A9FEF67}" destId="{88CC7DDE-DA0F-42A6-8406-A11161BD6BA9}" srcOrd="3" destOrd="0" presId="urn:microsoft.com/office/officeart/2016/7/layout/LinearBlockProcessNumbered#1"/>
    <dgm:cxn modelId="{B7A23FED-2302-47D8-8E80-C7B4D99F0301}" type="presParOf" srcId="{09F899AB-70CA-46DA-8F8C-58514A9FEF67}" destId="{4C550E1C-ACB2-4A5D-BD4A-3D5D60E405E6}" srcOrd="4" destOrd="0" presId="urn:microsoft.com/office/officeart/2016/7/layout/LinearBlockProcessNumbered#1"/>
    <dgm:cxn modelId="{B9E766C8-B1F9-4299-93D9-C5605EEE5998}" type="presParOf" srcId="{4C550E1C-ACB2-4A5D-BD4A-3D5D60E405E6}" destId="{0802B4A8-7224-4B0A-95B7-D17AEB2B2AFF}" srcOrd="0" destOrd="0" presId="urn:microsoft.com/office/officeart/2016/7/layout/LinearBlockProcessNumbered#1"/>
    <dgm:cxn modelId="{DDDBCEBE-059F-40AD-A1D1-8D888A5BCC15}" type="presParOf" srcId="{4C550E1C-ACB2-4A5D-BD4A-3D5D60E405E6}" destId="{68AC9669-DC11-473A-AA2E-579A44E78C37}" srcOrd="1" destOrd="0" presId="urn:microsoft.com/office/officeart/2016/7/layout/LinearBlockProcessNumbered#1"/>
    <dgm:cxn modelId="{90FC101C-CCF0-411F-ABB9-797553DF6D08}" type="presParOf" srcId="{4C550E1C-ACB2-4A5D-BD4A-3D5D60E405E6}" destId="{D085015A-41AF-4EFA-A104-4FD73B2362F0}" srcOrd="2" destOrd="0" presId="urn:microsoft.com/office/officeart/2016/7/layout/LinearBlockProcessNumbered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92080-7D4E-4F2B-B608-170DDBB6006A}">
      <dsp:nvSpPr>
        <dsp:cNvPr id="0" name=""/>
        <dsp:cNvSpPr/>
      </dsp:nvSpPr>
      <dsp:spPr>
        <a:xfrm>
          <a:off x="785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rtlCol="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noProof="0" dirty="0"/>
            <a:t>I motivi della proposta. </a:t>
          </a:r>
        </a:p>
      </dsp:txBody>
      <dsp:txXfrm>
        <a:off x="785" y="1490244"/>
        <a:ext cx="3182540" cy="2235367"/>
      </dsp:txXfrm>
    </dsp:sp>
    <dsp:sp modelId="{15536E38-36FE-4A51-B620-2715BFAD5475}">
      <dsp:nvSpPr>
        <dsp:cNvPr id="0" name=""/>
        <dsp:cNvSpPr/>
      </dsp:nvSpPr>
      <dsp:spPr>
        <a:xfrm>
          <a:off x="785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rtlCol="0" anchor="ctr" anchorCtr="0">
          <a:noAutofit/>
        </a:bodyPr>
        <a:lstStyle/>
        <a:p>
          <a:pPr marL="0" lvl="0" indent="0" algn="l" defTabSz="2933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600" kern="1200" noProof="0"/>
            <a:t>01</a:t>
          </a:r>
          <a:endParaRPr lang="it-IT" sz="6600" kern="1200" noProof="0" dirty="0"/>
        </a:p>
      </dsp:txBody>
      <dsp:txXfrm>
        <a:off x="785" y="0"/>
        <a:ext cx="3182540" cy="1490244"/>
      </dsp:txXfrm>
    </dsp:sp>
    <dsp:sp modelId="{89A9B4CF-6439-46B1-B6A9-1D6CD5034774}">
      <dsp:nvSpPr>
        <dsp:cNvPr id="0" name=""/>
        <dsp:cNvSpPr/>
      </dsp:nvSpPr>
      <dsp:spPr>
        <a:xfrm>
          <a:off x="3437929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rtlCol="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noProof="0" dirty="0"/>
            <a:t>I principali cambiamenti</a:t>
          </a:r>
        </a:p>
      </dsp:txBody>
      <dsp:txXfrm>
        <a:off x="3437929" y="1490244"/>
        <a:ext cx="3182540" cy="2235367"/>
      </dsp:txXfrm>
    </dsp:sp>
    <dsp:sp modelId="{379B8CE4-8135-4F2C-A5A0-E55EBE328E9A}">
      <dsp:nvSpPr>
        <dsp:cNvPr id="0" name=""/>
        <dsp:cNvSpPr/>
      </dsp:nvSpPr>
      <dsp:spPr>
        <a:xfrm>
          <a:off x="3437929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rtlCol="0" anchor="ctr" anchorCtr="0">
          <a:noAutofit/>
        </a:bodyPr>
        <a:lstStyle/>
        <a:p>
          <a:pPr marL="0" lvl="0" indent="0" algn="l" defTabSz="2933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600" kern="1200" noProof="0"/>
            <a:t>02</a:t>
          </a:r>
          <a:endParaRPr lang="it-IT" sz="6600" kern="1200" noProof="0" dirty="0"/>
        </a:p>
      </dsp:txBody>
      <dsp:txXfrm>
        <a:off x="3437929" y="0"/>
        <a:ext cx="3182540" cy="1490244"/>
      </dsp:txXfrm>
    </dsp:sp>
    <dsp:sp modelId="{0802B4A8-7224-4B0A-95B7-D17AEB2B2AFF}">
      <dsp:nvSpPr>
        <dsp:cNvPr id="0" name=""/>
        <dsp:cNvSpPr/>
      </dsp:nvSpPr>
      <dsp:spPr>
        <a:xfrm>
          <a:off x="6875073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rtlCol="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noProof="0" dirty="0"/>
            <a:t>Percorso di cambiamento</a:t>
          </a:r>
        </a:p>
      </dsp:txBody>
      <dsp:txXfrm>
        <a:off x="6875073" y="1490244"/>
        <a:ext cx="3182540" cy="2235367"/>
      </dsp:txXfrm>
    </dsp:sp>
    <dsp:sp modelId="{68AC9669-DC11-473A-AA2E-579A44E78C37}">
      <dsp:nvSpPr>
        <dsp:cNvPr id="0" name=""/>
        <dsp:cNvSpPr/>
      </dsp:nvSpPr>
      <dsp:spPr>
        <a:xfrm>
          <a:off x="6875073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rtlCol="0" anchor="ctr" anchorCtr="0">
          <a:noAutofit/>
        </a:bodyPr>
        <a:lstStyle/>
        <a:p>
          <a:pPr marL="0" lvl="0" indent="0" algn="l" defTabSz="2933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600" kern="1200" noProof="0"/>
            <a:t>03</a:t>
          </a:r>
          <a:endParaRPr lang="it-IT" sz="6600" kern="1200" noProof="0" dirty="0"/>
        </a:p>
      </dsp:txBody>
      <dsp:txXfrm>
        <a:off x="6875073" y="0"/>
        <a:ext cx="3182540" cy="1490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#1">
  <dgm:title val="Processo blocco lineare numerato"/>
  <dgm:desc val="Utilizzabile per mostrare una progressione, una sequenza temporale una sequenza di passaggi di un'attività, un processo o un flusso di lavoro oppure per evidenziare un movimento o una direzione. Sono stati introdotti numeri automatici per mostrare i passaggi del processo. Il testo di livello 1 e di livello 2 viene visualizzato all'interno di un rettangolo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{97D4F0E7-A380-4E8A-A5E6-02A2C57BE889}">
          <dgm:prSet phldrT="1"/>
          <dgm:t>
            <a:bodyPr rtlCol="0"/>
            <a:lstStyle/>
            <a:p>
              <a:pPr rtl="0"/>
              <a:r>
                <a:t>01</a:t>
              </a:r>
            </a:p>
          </dgm:t>
        </dgm:pt>
        <dgm:pt modelId="201" type="sibTrans" cxnId="{5712BDC4-329B-45B2-9194-A148ABB6560A}">
          <dgm:prSet phldrT="2"/>
          <dgm:t>
            <a:bodyPr rtlCol="0"/>
            <a:lstStyle/>
            <a:p>
              <a:pPr rtl="0"/>
              <a:r>
                <a:t>02</a:t>
              </a:r>
            </a:p>
          </dgm:t>
        </dgm:pt>
        <dgm:pt modelId="301" type="sibTrans" cxnId="{8984278A-33F0-4B08-ABC0-F48449CE37F3}">
          <dgm:prSet phldrT="3"/>
          <dgm:t>
            <a:bodyPr rtlCol="0"/>
            <a:lstStyle/>
            <a:p>
              <a:pPr rtl="0"/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99857-B613-4F31-AD7F-2F0CE7F14E5F}" type="datetimeFigureOut">
              <a:rPr lang="it-IT" smtClean="0"/>
              <a:t>29/05/2026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8CFFC-68CC-45E3-8E6E-86A617398122}" type="slidenum">
              <a:rPr lang="it-IT" smtClean="0"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40484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193B1-ECF8-40B1-8503-FCA5743CC36C}" type="datetimeFigureOut">
              <a:rPr lang="it-IT" smtClean="0"/>
              <a:t>29/05/2026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E7BD2-8512-400F-91C8-094F663EB488}" type="slidenum">
              <a:rPr lang="it-IT" smtClean="0"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40377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E7BD2-8512-400F-91C8-094F663EB48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31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E7BD2-8512-400F-91C8-094F663EB488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1417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 useBgFill="1">
        <p:nvSpPr>
          <p:cNvPr id="10" name="Rettango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ttore diritto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it-IT" noProof="0" dirty="0"/>
          </a:p>
        </p:txBody>
      </p:sp>
      <p:sp>
        <p:nvSpPr>
          <p:cNvPr id="20" name="Segnaposto dat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233A0D86-CCC4-49A8-A3BA-13331315561C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5775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5C23F7-FAFF-4161-86BB-CB329AAEA1EA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7031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 useBgFill="1">
        <p:nvSpPr>
          <p:cNvPr id="23" name="Rettango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ttango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ttango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ttore diritto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diritto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diritto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 rtl="0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8BFBC6B6-9065-4AE4-BA03-BCBC7F18732A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905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83AA97-49B5-4D11-90B6-41996272D710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2909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F9FBAD-90E0-4A90-B431-3B178DC6BE53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4514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97E00C-7E8F-4D2B-87CD-3D61974AD73D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170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489FE-77A1-45DB-A696-FB8EBDF4B5DA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96916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 rtl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892DCAF0-26D5-4217-9F41-7E45A0D11386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it-IT" noProof="0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0753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it-IT" noProof="0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99C618C9-5323-4D4B-872A-24042F6FE275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808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ttango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7" name="Rettango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A216643-3BF3-4805-91C8-B89ACA491FC2}" type="datetime1">
              <a:rPr lang="it-IT" noProof="0" smtClean="0"/>
              <a:t>29/05/2026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164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matoday.it/politica/regole-consorzi-stradali-roma.html" TargetMode="External"/><Relationship Id="rId2" Type="http://schemas.openxmlformats.org/officeDocument/2006/relationships/hyperlink" Target="https://www.normattiva.it/uri-res/N2Ls?urn:nir:stato:decreto.legge.luogotenenziale:1918;1446~com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62BA1780-A246-4C7F-9267-727EF2F4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4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9" name="Rettangolo 1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0D7398C-75E5-4CB0-BA4F-D7D5CF249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r>
              <a:rPr lang="it-IT" sz="2800" dirty="0">
                <a:solidFill>
                  <a:schemeClr val="tx1"/>
                </a:solidFill>
              </a:rPr>
              <a:t>Proposta di modifica dello statuto consortile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C5BFB45-FC34-495C-9C68-F9641246C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4" y="4147495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it-IT" dirty="0">
                <a:solidFill>
                  <a:schemeClr val="tx1"/>
                </a:solidFill>
              </a:rPr>
              <a:t>Consorzio stradale do Trigoria Alta</a:t>
            </a:r>
          </a:p>
        </p:txBody>
      </p:sp>
    </p:spTree>
    <p:extLst>
      <p:ext uri="{BB962C8B-B14F-4D97-AF65-F5344CB8AC3E}">
        <p14:creationId xmlns:p14="http://schemas.microsoft.com/office/powerpoint/2010/main" val="2152082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BB8085-1FFF-44DD-A144-D794D923C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61741"/>
          </a:xfrm>
        </p:spPr>
        <p:txBody>
          <a:bodyPr rtlCol="0">
            <a:normAutofit/>
          </a:bodyPr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Proposta di modifica dello statuto consortile</a:t>
            </a:r>
            <a:r>
              <a:rPr lang="it-IT" dirty="0"/>
              <a:t> </a:t>
            </a:r>
          </a:p>
        </p:txBody>
      </p:sp>
      <p:graphicFrame>
        <p:nvGraphicFramePr>
          <p:cNvPr id="5" name="Segnaposto contenuto 2" descr="Diagramma di processo SmartArt">
            <a:extLst>
              <a:ext uri="{FF2B5EF4-FFF2-40B4-BE49-F238E27FC236}">
                <a16:creationId xmlns:a16="http://schemas.microsoft.com/office/drawing/2014/main" id="{60233515-42BF-4401-AB7F-458C06159D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471669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3377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6DF65-F6A8-5ED3-620F-E64195D89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04852"/>
          </a:xfrm>
        </p:spPr>
        <p:txBody>
          <a:bodyPr/>
          <a:lstStyle/>
          <a:p>
            <a:r>
              <a:rPr lang="en-GB" dirty="0"/>
              <a:t>01 - I </a:t>
            </a:r>
            <a:r>
              <a:rPr lang="en-GB" dirty="0" err="1"/>
              <a:t>motivi</a:t>
            </a:r>
            <a:r>
              <a:rPr lang="en-GB" dirty="0"/>
              <a:t> della </a:t>
            </a:r>
            <a:r>
              <a:rPr lang="en-GB" dirty="0" err="1"/>
              <a:t>proposta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189DD-B1AE-F15B-DB99-F01B1D208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41379"/>
            <a:ext cx="10058400" cy="3849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 dirty="0" err="1"/>
              <a:t>Istituzione</a:t>
            </a:r>
            <a:r>
              <a:rPr lang="en-GB" sz="2000" dirty="0"/>
              <a:t> di un </a:t>
            </a:r>
            <a:r>
              <a:rPr lang="en-GB" sz="2000" dirty="0" err="1"/>
              <a:t>consorzio</a:t>
            </a:r>
            <a:r>
              <a:rPr lang="en-GB" sz="2000" dirty="0"/>
              <a:t> </a:t>
            </a:r>
            <a:r>
              <a:rPr lang="en-GB" sz="2000" dirty="0" err="1"/>
              <a:t>dotato</a:t>
            </a:r>
            <a:r>
              <a:rPr lang="en-GB" sz="2000" dirty="0"/>
              <a:t> di </a:t>
            </a:r>
            <a:r>
              <a:rPr lang="en-GB" sz="2000" dirty="0" err="1"/>
              <a:t>solide</a:t>
            </a:r>
            <a:r>
              <a:rPr lang="en-GB" sz="2000" dirty="0"/>
              <a:t> </a:t>
            </a:r>
            <a:r>
              <a:rPr lang="en-GB" sz="2000" dirty="0" err="1"/>
              <a:t>basi</a:t>
            </a:r>
            <a:r>
              <a:rPr lang="en-GB" sz="2000" dirty="0"/>
              <a:t> </a:t>
            </a:r>
            <a:r>
              <a:rPr lang="en-GB" sz="2000" dirty="0" err="1"/>
              <a:t>giuridiche</a:t>
            </a: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err="1"/>
              <a:t>Allargamento</a:t>
            </a:r>
            <a:r>
              <a:rPr lang="en-GB" sz="2000" dirty="0"/>
              <a:t> delle  </a:t>
            </a:r>
            <a:r>
              <a:rPr lang="en-GB" sz="2000" dirty="0" err="1"/>
              <a:t>finalità</a:t>
            </a:r>
            <a:r>
              <a:rPr lang="en-GB" sz="2000" dirty="0"/>
              <a:t> del </a:t>
            </a:r>
            <a:r>
              <a:rPr lang="en-GB" sz="2000" dirty="0" err="1"/>
              <a:t>consorzio</a:t>
            </a:r>
            <a:r>
              <a:rPr lang="en-GB" sz="2000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err="1"/>
              <a:t>Estensione</a:t>
            </a:r>
            <a:r>
              <a:rPr lang="en-GB" sz="2000" dirty="0"/>
              <a:t> </a:t>
            </a:r>
            <a:r>
              <a:rPr lang="en-GB" sz="2000" dirty="0" err="1"/>
              <a:t>formale</a:t>
            </a:r>
            <a:r>
              <a:rPr lang="en-GB" sz="2000" dirty="0"/>
              <a:t> deli </a:t>
            </a:r>
            <a:r>
              <a:rPr lang="en-GB" sz="2000" dirty="0" err="1"/>
              <a:t>criteri</a:t>
            </a:r>
            <a:r>
              <a:rPr lang="en-GB" sz="2000" dirty="0"/>
              <a:t> </a:t>
            </a:r>
            <a:r>
              <a:rPr lang="en-GB" sz="2000" dirty="0" err="1"/>
              <a:t>contributivi</a:t>
            </a:r>
            <a:r>
              <a:rPr lang="en-GB" sz="2000" dirty="0"/>
              <a:t> ad </a:t>
            </a:r>
            <a:r>
              <a:rPr lang="en-GB" sz="2000" dirty="0" err="1"/>
              <a:t>attività</a:t>
            </a:r>
            <a:r>
              <a:rPr lang="en-GB" sz="2000" dirty="0"/>
              <a:t> </a:t>
            </a:r>
            <a:r>
              <a:rPr lang="en-GB" sz="2000" dirty="0" err="1"/>
              <a:t>produttive</a:t>
            </a:r>
            <a:r>
              <a:rPr lang="en-GB" sz="2000" dirty="0"/>
              <a:t> non </a:t>
            </a:r>
            <a:r>
              <a:rPr lang="en-GB" sz="2000" dirty="0" err="1"/>
              <a:t>direttamente</a:t>
            </a:r>
            <a:r>
              <a:rPr lang="en-GB" sz="2000" dirty="0"/>
              <a:t> </a:t>
            </a:r>
            <a:r>
              <a:rPr lang="en-GB" sz="2000" dirty="0" err="1"/>
              <a:t>riconducibili</a:t>
            </a:r>
            <a:r>
              <a:rPr lang="en-GB" sz="2000" dirty="0"/>
              <a:t> a </a:t>
            </a:r>
            <a:r>
              <a:rPr lang="en-GB" sz="2000" dirty="0" err="1"/>
              <a:t>unità</a:t>
            </a:r>
            <a:r>
              <a:rPr lang="en-GB" sz="2000" dirty="0"/>
              <a:t> </a:t>
            </a:r>
            <a:r>
              <a:rPr lang="en-GB" sz="2000" dirty="0" err="1"/>
              <a:t>abitative</a:t>
            </a:r>
            <a:r>
              <a:rPr lang="en-GB" sz="2000" dirty="0"/>
              <a:t> o </a:t>
            </a:r>
            <a:r>
              <a:rPr lang="en-GB" sz="2000" dirty="0" err="1"/>
              <a:t>terreni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539445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521D4-E418-C468-C328-D6E67DB1E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B7CBD-5E46-5407-8F7A-76616F7C3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04852"/>
          </a:xfrm>
        </p:spPr>
        <p:txBody>
          <a:bodyPr/>
          <a:lstStyle/>
          <a:p>
            <a:r>
              <a:rPr lang="en-GB" dirty="0"/>
              <a:t>02 - I </a:t>
            </a:r>
            <a:r>
              <a:rPr lang="en-GB" dirty="0" err="1"/>
              <a:t>principali</a:t>
            </a:r>
            <a:r>
              <a:rPr lang="en-GB" dirty="0"/>
              <a:t> </a:t>
            </a:r>
            <a:r>
              <a:rPr lang="en-GB" dirty="0" err="1"/>
              <a:t>cambiamenti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39CFC-242B-08DC-D7D3-70D203CF5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41379"/>
            <a:ext cx="10058400" cy="38496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1600" dirty="0" err="1"/>
              <a:t>Istituzione</a:t>
            </a:r>
            <a:r>
              <a:rPr lang="en-GB" sz="1600" dirty="0"/>
              <a:t> di un Consorzio </a:t>
            </a:r>
            <a:r>
              <a:rPr lang="en-GB" sz="1600" dirty="0" err="1"/>
              <a:t>Obbligatorio</a:t>
            </a:r>
            <a:r>
              <a:rPr lang="en-GB" sz="1600" dirty="0"/>
              <a:t> Permanente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Legge LL.PP del 20 Marzo 1865 n°2248;  DLL 1446 del 1° Settembre 1918; Legge 126 del 2 Febbraio 1958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err="1"/>
              <a:t>Principali</a:t>
            </a:r>
            <a:r>
              <a:rPr lang="en-GB" dirty="0"/>
              <a:t> </a:t>
            </a:r>
            <a:r>
              <a:rPr lang="en-GB" dirty="0" err="1"/>
              <a:t>caratteristiche</a:t>
            </a:r>
            <a:r>
              <a:rPr lang="en-GB" dirty="0"/>
              <a:t> (</a:t>
            </a:r>
            <a:r>
              <a:rPr lang="en-GB" dirty="0">
                <a:highlight>
                  <a:srgbClr val="FFFF00"/>
                </a:highlight>
              </a:rPr>
              <a:t>Vedi slide di backup n°1</a:t>
            </a:r>
            <a:r>
              <a:rPr lang="en-GB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err="1">
                <a:highlight>
                  <a:srgbClr val="FFFF00"/>
                </a:highlight>
              </a:rPr>
              <a:t>Altri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consorzi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stradali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similari</a:t>
            </a:r>
            <a:r>
              <a:rPr lang="en-GB" dirty="0">
                <a:highlight>
                  <a:srgbClr val="FFFF00"/>
                </a:highlight>
              </a:rPr>
              <a:t> a Roma?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err="1"/>
              <a:t>Esempi:Partecipazione</a:t>
            </a:r>
            <a:r>
              <a:rPr lang="en-GB" dirty="0"/>
              <a:t> del </a:t>
            </a:r>
            <a:r>
              <a:rPr lang="en-GB" dirty="0" err="1"/>
              <a:t>Comune</a:t>
            </a:r>
            <a:r>
              <a:rPr lang="en-GB" dirty="0"/>
              <a:t> di Roma in </a:t>
            </a:r>
            <a:r>
              <a:rPr lang="en-GB" dirty="0" err="1"/>
              <a:t>qualità</a:t>
            </a:r>
            <a:r>
              <a:rPr lang="en-GB" dirty="0"/>
              <a:t> di </a:t>
            </a:r>
            <a:r>
              <a:rPr lang="en-GB" dirty="0" err="1"/>
              <a:t>utente</a:t>
            </a:r>
            <a:r>
              <a:rPr lang="en-GB" dirty="0"/>
              <a:t> e </a:t>
            </a:r>
            <a:r>
              <a:rPr lang="en-GB" dirty="0" err="1"/>
              <a:t>quindi</a:t>
            </a:r>
            <a:r>
              <a:rPr lang="en-GB" dirty="0"/>
              <a:t> </a:t>
            </a:r>
            <a:r>
              <a:rPr lang="en-GB" dirty="0" err="1"/>
              <a:t>contribuente</a:t>
            </a:r>
            <a:r>
              <a:rPr lang="en-GB" dirty="0"/>
              <a:t> alle </a:t>
            </a:r>
            <a:r>
              <a:rPr lang="en-GB" dirty="0" err="1"/>
              <a:t>spese</a:t>
            </a:r>
            <a:r>
              <a:rPr lang="en-GB" dirty="0"/>
              <a:t> </a:t>
            </a:r>
            <a:r>
              <a:rPr lang="en-GB" dirty="0" err="1"/>
              <a:t>consortili</a:t>
            </a:r>
            <a:endParaRPr lang="en-GB" dirty="0"/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1600" dirty="0" err="1"/>
              <a:t>Allargamento</a:t>
            </a:r>
            <a:r>
              <a:rPr lang="en-GB" sz="1600" dirty="0"/>
              <a:t> delle </a:t>
            </a:r>
            <a:r>
              <a:rPr lang="en-GB" sz="1600" dirty="0" err="1"/>
              <a:t>finalità</a:t>
            </a:r>
            <a:r>
              <a:rPr lang="en-GB" sz="1600" dirty="0"/>
              <a:t> del </a:t>
            </a:r>
            <a:r>
              <a:rPr lang="en-GB" sz="1600" dirty="0" err="1"/>
              <a:t>consorzio</a:t>
            </a:r>
            <a:endParaRPr lang="en-GB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err="1"/>
              <a:t>Sistemazione</a:t>
            </a:r>
            <a:r>
              <a:rPr lang="en-GB" dirty="0"/>
              <a:t>, </a:t>
            </a:r>
            <a:r>
              <a:rPr lang="en-GB" dirty="0" err="1"/>
              <a:t>manutenzione</a:t>
            </a:r>
            <a:r>
              <a:rPr lang="en-GB" dirty="0"/>
              <a:t>, </a:t>
            </a:r>
            <a:r>
              <a:rPr lang="en-GB" dirty="0" err="1"/>
              <a:t>ricostruzione</a:t>
            </a:r>
            <a:r>
              <a:rPr lang="en-GB" dirty="0"/>
              <a:t>, </a:t>
            </a:r>
            <a:r>
              <a:rPr lang="en-GB" dirty="0" err="1"/>
              <a:t>costruzione</a:t>
            </a:r>
            <a:r>
              <a:rPr lang="en-GB" dirty="0"/>
              <a:t> e </a:t>
            </a:r>
            <a:r>
              <a:rPr lang="en-GB" dirty="0" err="1"/>
              <a:t>gestione</a:t>
            </a:r>
            <a:r>
              <a:rPr lang="en-GB" dirty="0"/>
              <a:t> delle </a:t>
            </a:r>
            <a:r>
              <a:rPr lang="en-GB" dirty="0" err="1"/>
              <a:t>strade</a:t>
            </a:r>
            <a:r>
              <a:rPr lang="en-GB" dirty="0"/>
              <a:t> e delle loro </a:t>
            </a:r>
            <a:r>
              <a:rPr lang="en-GB" dirty="0" err="1"/>
              <a:t>pertinenze</a:t>
            </a:r>
            <a:endParaRPr lang="en-GB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err="1"/>
              <a:t>Realizzazione</a:t>
            </a:r>
            <a:r>
              <a:rPr lang="en-GB" dirty="0"/>
              <a:t>, </a:t>
            </a:r>
            <a:r>
              <a:rPr lang="en-GB" dirty="0" err="1"/>
              <a:t>manutenzione</a:t>
            </a:r>
            <a:r>
              <a:rPr lang="en-GB" dirty="0"/>
              <a:t> </a:t>
            </a:r>
            <a:r>
              <a:rPr lang="en-GB" dirty="0" err="1"/>
              <a:t>ordinaria</a:t>
            </a:r>
            <a:r>
              <a:rPr lang="en-GB" dirty="0"/>
              <a:t> e </a:t>
            </a:r>
            <a:r>
              <a:rPr lang="en-GB" dirty="0" err="1"/>
              <a:t>straordinaria</a:t>
            </a:r>
            <a:r>
              <a:rPr lang="en-GB" dirty="0"/>
              <a:t> delle opere di </a:t>
            </a:r>
            <a:r>
              <a:rPr lang="en-GB" dirty="0" err="1"/>
              <a:t>miglioramento</a:t>
            </a:r>
            <a:r>
              <a:rPr lang="en-GB" dirty="0"/>
              <a:t> delle </a:t>
            </a:r>
            <a:r>
              <a:rPr lang="en-GB" dirty="0" err="1"/>
              <a:t>sedi</a:t>
            </a:r>
            <a:r>
              <a:rPr lang="en-GB" dirty="0"/>
              <a:t> </a:t>
            </a:r>
            <a:r>
              <a:rPr lang="en-GB" dirty="0" err="1"/>
              <a:t>stradali</a:t>
            </a:r>
            <a:r>
              <a:rPr lang="en-GB" dirty="0"/>
              <a:t> e </a:t>
            </a:r>
            <a:r>
              <a:rPr lang="en-GB" dirty="0" err="1"/>
              <a:t>dei</a:t>
            </a:r>
            <a:r>
              <a:rPr lang="en-GB" dirty="0"/>
              <a:t> Servizi </a:t>
            </a:r>
            <a:r>
              <a:rPr lang="en-GB" dirty="0" err="1"/>
              <a:t>comuni</a:t>
            </a:r>
            <a:endParaRPr lang="en-GB" dirty="0"/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1600" dirty="0"/>
              <a:t>Consorziati e </a:t>
            </a:r>
            <a:r>
              <a:rPr lang="en-GB" sz="1600" dirty="0" err="1"/>
              <a:t>Utenti</a:t>
            </a:r>
            <a:endParaRPr lang="en-GB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Definizioni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Ripartizioni delle spese: Contributo ordinario e Utenza straordinaria</a:t>
            </a:r>
          </a:p>
        </p:txBody>
      </p:sp>
    </p:spTree>
    <p:extLst>
      <p:ext uri="{BB962C8B-B14F-4D97-AF65-F5344CB8AC3E}">
        <p14:creationId xmlns:p14="http://schemas.microsoft.com/office/powerpoint/2010/main" val="377136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6DF1A-973D-C7A5-E4A2-7E798E274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EE06C-161B-FBF2-989F-648CA5C4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03 - Il </a:t>
            </a:r>
            <a:r>
              <a:rPr lang="en-GB" dirty="0" err="1"/>
              <a:t>percorso</a:t>
            </a:r>
            <a:r>
              <a:rPr lang="en-GB" dirty="0"/>
              <a:t> verso il nuovo </a:t>
            </a:r>
            <a:r>
              <a:rPr lang="en-GB" dirty="0" err="1"/>
              <a:t>ente</a:t>
            </a:r>
            <a:r>
              <a:rPr lang="en-GB" dirty="0"/>
              <a:t> </a:t>
            </a:r>
            <a:r>
              <a:rPr lang="en-GB" dirty="0" err="1"/>
              <a:t>consortile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04051-8649-0F18-A333-0EF7E01E0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Convocazione</a:t>
            </a:r>
            <a:r>
              <a:rPr lang="en-GB" dirty="0"/>
              <a:t> di assemble </a:t>
            </a:r>
            <a:r>
              <a:rPr lang="en-GB" dirty="0" err="1"/>
              <a:t>straordinarie</a:t>
            </a:r>
            <a:r>
              <a:rPr lang="en-GB" dirty="0"/>
              <a:t> e </a:t>
            </a:r>
            <a:r>
              <a:rPr lang="en-GB" dirty="0" err="1"/>
              <a:t>divulgazione</a:t>
            </a:r>
            <a:r>
              <a:rPr lang="en-GB" dirty="0"/>
              <a:t> di </a:t>
            </a:r>
            <a:r>
              <a:rPr lang="en-GB" dirty="0" err="1"/>
              <a:t>documentazione</a:t>
            </a:r>
            <a:r>
              <a:rPr lang="en-GB" dirty="0"/>
              <a:t> per </a:t>
            </a:r>
            <a:r>
              <a:rPr lang="en-GB" dirty="0" err="1"/>
              <a:t>verificare</a:t>
            </a:r>
            <a:r>
              <a:rPr lang="en-GB" dirty="0"/>
              <a:t> e </a:t>
            </a:r>
            <a:r>
              <a:rPr lang="en-GB" dirty="0" err="1"/>
              <a:t>raccogliere</a:t>
            </a:r>
            <a:r>
              <a:rPr lang="en-GB" dirty="0"/>
              <a:t> le </a:t>
            </a:r>
            <a:r>
              <a:rPr lang="en-GB" dirty="0" err="1"/>
              <a:t>adesioni</a:t>
            </a:r>
            <a:r>
              <a:rPr lang="en-GB" dirty="0"/>
              <a:t> da </a:t>
            </a:r>
            <a:r>
              <a:rPr lang="en-GB" dirty="0" err="1"/>
              <a:t>parte</a:t>
            </a:r>
            <a:r>
              <a:rPr lang="en-GB" dirty="0"/>
              <a:t> </a:t>
            </a:r>
            <a:r>
              <a:rPr lang="en-GB" dirty="0" err="1"/>
              <a:t>dei</a:t>
            </a:r>
            <a:r>
              <a:rPr lang="en-GB" dirty="0"/>
              <a:t> </a:t>
            </a:r>
            <a:r>
              <a:rPr lang="en-GB" dirty="0" err="1"/>
              <a:t>consorziati</a:t>
            </a:r>
            <a:r>
              <a:rPr lang="en-GB" dirty="0"/>
              <a:t> (La </a:t>
            </a:r>
            <a:r>
              <a:rPr lang="en-GB" dirty="0" err="1"/>
              <a:t>costituzione</a:t>
            </a:r>
            <a:r>
              <a:rPr lang="en-GB" dirty="0"/>
              <a:t> di un Consorzio Stradale </a:t>
            </a:r>
            <a:r>
              <a:rPr lang="en-GB" dirty="0" err="1"/>
              <a:t>Obbligatorio</a:t>
            </a:r>
            <a:r>
              <a:rPr lang="en-GB" dirty="0"/>
              <a:t> </a:t>
            </a:r>
            <a:r>
              <a:rPr lang="en-GB" dirty="0" err="1"/>
              <a:t>viene</a:t>
            </a:r>
            <a:r>
              <a:rPr lang="en-GB" dirty="0"/>
              <a:t> </a:t>
            </a:r>
            <a:r>
              <a:rPr lang="en-GB" dirty="0" err="1"/>
              <a:t>proposto</a:t>
            </a:r>
            <a:r>
              <a:rPr lang="en-GB" dirty="0"/>
              <a:t> </a:t>
            </a:r>
            <a:r>
              <a:rPr lang="it-IT" dirty="0"/>
              <a:t>spesso su richiesta di almeno 1/3 degli utenti o proprietari frontisti)</a:t>
            </a:r>
          </a:p>
          <a:p>
            <a:r>
              <a:rPr lang="it-IT" dirty="0"/>
              <a:t>Presentazione della proposta agli enti competenti del comune per la successiva delibera</a:t>
            </a:r>
          </a:p>
          <a:p>
            <a:r>
              <a:rPr lang="it-IT" dirty="0"/>
              <a:t>Il Comune pubblica la documentazione inerente il nuovo consorzio obbligatorio nell’albo pretorio</a:t>
            </a:r>
          </a:p>
          <a:p>
            <a:r>
              <a:rPr lang="it-IT" dirty="0"/>
              <a:t>Gli interessati ( consorziati/Utenti ) hanno XX giorni per presentare le proprie osservazioni alle autorità comunali preposte</a:t>
            </a:r>
          </a:p>
          <a:p>
            <a:r>
              <a:rPr lang="en-GB" dirty="0">
                <a:highlight>
                  <a:srgbClr val="FFFF00"/>
                </a:highlight>
              </a:rPr>
              <a:t>Lo </a:t>
            </a:r>
            <a:r>
              <a:rPr lang="en-GB" dirty="0" err="1">
                <a:highlight>
                  <a:srgbClr val="FFFF00"/>
                </a:highlight>
              </a:rPr>
              <a:t>statuto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deve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essere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comunque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approvato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dalla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assemblea</a:t>
            </a:r>
            <a:r>
              <a:rPr lang="en-GB" dirty="0">
                <a:highlight>
                  <a:srgbClr val="FFFF00"/>
                </a:highlight>
              </a:rPr>
              <a:t> generale </a:t>
            </a:r>
            <a:r>
              <a:rPr lang="en-GB" dirty="0"/>
              <a:t>( </a:t>
            </a:r>
            <a:r>
              <a:rPr lang="en-GB" dirty="0" err="1"/>
              <a:t>vedi</a:t>
            </a:r>
            <a:r>
              <a:rPr lang="en-GB" dirty="0"/>
              <a:t> </a:t>
            </a:r>
            <a:r>
              <a:rPr lang="en-GB" dirty="0" err="1"/>
              <a:t>articolo</a:t>
            </a:r>
            <a:r>
              <a:rPr lang="en-GB" dirty="0"/>
              <a:t> 35 della Bozza di </a:t>
            </a:r>
            <a:r>
              <a:rPr lang="en-GB" dirty="0" err="1"/>
              <a:t>statuto</a:t>
            </a:r>
            <a:r>
              <a:rPr lang="en-GB" dirty="0"/>
              <a:t>) a </a:t>
            </a:r>
            <a:r>
              <a:rPr lang="en-GB" dirty="0" err="1">
                <a:highlight>
                  <a:srgbClr val="FFFF00"/>
                </a:highlight>
              </a:rPr>
              <a:t>maggioranza</a:t>
            </a:r>
            <a:r>
              <a:rPr lang="en-GB" dirty="0">
                <a:highlight>
                  <a:srgbClr val="FFFF00"/>
                </a:highlight>
              </a:rPr>
              <a:t> semplice</a:t>
            </a:r>
          </a:p>
          <a:p>
            <a:endParaRPr lang="en-GB" dirty="0"/>
          </a:p>
          <a:p>
            <a:r>
              <a:rPr lang="en-GB" dirty="0"/>
              <a:t>** </a:t>
            </a:r>
            <a:r>
              <a:rPr lang="en-GB" dirty="0">
                <a:highlight>
                  <a:srgbClr val="FFFF00"/>
                </a:highlight>
              </a:rPr>
              <a:t>Da </a:t>
            </a:r>
            <a:r>
              <a:rPr lang="en-GB" dirty="0" err="1">
                <a:highlight>
                  <a:srgbClr val="FFFF00"/>
                </a:highlight>
              </a:rPr>
              <a:t>verificare</a:t>
            </a:r>
            <a:endParaRPr lang="it-IT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4184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0FFC-FD1D-8F79-46EE-DC90FA85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Backup slides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DEB7-5C45-BAD4-CF01-D8DDB379E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53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F2D63-F88E-98C2-081E-CFE5ADF12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/>
              <a:t>Principali</a:t>
            </a:r>
            <a:r>
              <a:rPr lang="en-GB" sz="2800" dirty="0"/>
              <a:t> </a:t>
            </a:r>
            <a:r>
              <a:rPr lang="en-GB" sz="2800" dirty="0" err="1"/>
              <a:t>caratteristiche</a:t>
            </a:r>
            <a:r>
              <a:rPr lang="en-GB" sz="2800" dirty="0"/>
              <a:t> del </a:t>
            </a:r>
            <a:r>
              <a:rPr lang="en-GB" sz="2800" dirty="0" err="1"/>
              <a:t>consorzio</a:t>
            </a:r>
            <a:r>
              <a:rPr lang="en-GB" sz="2800" dirty="0"/>
              <a:t> </a:t>
            </a:r>
            <a:r>
              <a:rPr lang="en-GB" sz="2800" dirty="0" err="1"/>
              <a:t>stradale</a:t>
            </a:r>
            <a:r>
              <a:rPr lang="en-GB" sz="2800" dirty="0"/>
              <a:t> </a:t>
            </a:r>
            <a:r>
              <a:rPr lang="en-GB" sz="2800" dirty="0" err="1"/>
              <a:t>obbligatorio</a:t>
            </a:r>
            <a:endParaRPr lang="it-IT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EABF6-DD8A-9B0B-E3B3-5794048F1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Natura e Costituzione:</a:t>
            </a:r>
            <a:r>
              <a:rPr lang="it-IT" dirty="0"/>
              <a:t> Regolato principalmente dal </a:t>
            </a:r>
            <a:r>
              <a:rPr lang="it-IT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Decreto Luogotenenziale 1446/1918</a:t>
            </a:r>
            <a:r>
              <a:rPr lang="it-IT" dirty="0"/>
              <a:t>, viene istituito tramite delibera comunale, spesso su richiesta di almeno 1/3 degli utenti o proprietari frontisti</a:t>
            </a:r>
          </a:p>
          <a:p>
            <a:r>
              <a:rPr lang="it-IT" b="1" dirty="0"/>
              <a:t>Obbligatorietà:</a:t>
            </a:r>
            <a:r>
              <a:rPr lang="it-IT" dirty="0"/>
              <a:t> Nel momento in cui il consorzio viene formato, l'adesione è vincolante per tutti i proprietari degli immobili che ricadono nel perimetro, indipendentemente dal loro dissenso</a:t>
            </a:r>
          </a:p>
          <a:p>
            <a:r>
              <a:rPr lang="it-IT" b="1" dirty="0"/>
              <a:t>Ripartizione delle Spese:</a:t>
            </a:r>
            <a:r>
              <a:rPr lang="it-IT" dirty="0"/>
              <a:t> I costi di manutenzione, sistemazione e ricostruzione sono divisi tra i proprietari/Utenti (in base ai millesimi) e il Comune. L'Ente locale è tenuto per legge a contribuire con una quota che varia, a seconda dei casi, da un quinto alla metà della spesa complessiva</a:t>
            </a:r>
          </a:p>
          <a:p>
            <a:r>
              <a:rPr lang="it-IT" b="1" dirty="0"/>
              <a:t>Obbligo di Pagamento:</a:t>
            </a:r>
            <a:r>
              <a:rPr lang="it-IT" dirty="0"/>
              <a:t> Il contributo consortile è un onere reale che segue l'immobile: si trasmette, cioè, automaticamente ai successivi acquirenti in caso di vendita. </a:t>
            </a:r>
          </a:p>
          <a:p>
            <a:r>
              <a:rPr lang="it-IT" b="1" dirty="0"/>
              <a:t>Durata:</a:t>
            </a:r>
            <a:r>
              <a:rPr lang="it-IT" dirty="0"/>
              <a:t> È permanente e non ha una scadenza. Si scioglie solo se la strada viene ceduta interamente al Comune o se cessa definitivamente l'interesse pubblico al suo utilizzo</a:t>
            </a:r>
            <a:r>
              <a:rPr lang="it-IT"/>
              <a:t>. </a:t>
            </a:r>
          </a:p>
          <a:p>
            <a:r>
              <a:rPr lang="it-IT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</a:t>
            </a:r>
            <a:r>
              <a:rPr lang="it-IT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normativa dei consorzi stradali obbligatori sta cambiando e si sta </a:t>
            </a:r>
            <a:r>
              <a:rPr lang="it-IT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perferzionando</a:t>
            </a:r>
            <a:r>
              <a:rPr lang="it-IT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it-IT" dirty="0">
                <a:solidFill>
                  <a:srgbClr val="F7B61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https://www.romatoday.it/politica/regole-consorzi-stradali-roma.html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4847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5887_TF78829772.potx" id="{76758802-F7C9-4C2D-953E-27DC9E030E11}" vid="{0C3814F7-6379-46BB-A1F5-D4F36501C3F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E2713E1-6312-427E-BFCB-C5A5DA3013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DB95DD-0319-4EE5-8C5C-9CEDF75E0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F3B215-496E-4790-A364-7C1C46DEC77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{50B6C656-AD59-4FC5-A8E8-F188F471A806}TF029381d7-1900-4cf6-a601-bb0184aacdba86a1e236_win32-dcfc2887d922</Template>
  <TotalTime>178</TotalTime>
  <Words>514</Words>
  <Application>Microsoft Office PowerPoint</Application>
  <PresentationFormat>Widescreen</PresentationFormat>
  <Paragraphs>47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Garamond</vt:lpstr>
      <vt:lpstr>Sagona Book</vt:lpstr>
      <vt:lpstr>Sagona ExtraLight</vt:lpstr>
      <vt:lpstr>Wingdings</vt:lpstr>
      <vt:lpstr>SavonVTI</vt:lpstr>
      <vt:lpstr>Proposta di modifica dello statuto consortile</vt:lpstr>
      <vt:lpstr>Proposta di modifica dello statuto consortile </vt:lpstr>
      <vt:lpstr>01 - I motivi della proposta</vt:lpstr>
      <vt:lpstr>02 - I principali cambiamenti</vt:lpstr>
      <vt:lpstr>03 - Il percorso verso il nuovo ente consortile</vt:lpstr>
      <vt:lpstr>Backup slides</vt:lpstr>
      <vt:lpstr>Principali caratteristiche del consorzio stradale obbligatorio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carla leonardi</dc:creator>
  <cp:lastModifiedBy>carla leonardi</cp:lastModifiedBy>
  <cp:revision>17</cp:revision>
  <dcterms:created xsi:type="dcterms:W3CDTF">2026-05-29T07:43:27Z</dcterms:created>
  <dcterms:modified xsi:type="dcterms:W3CDTF">2026-05-29T10:41:36Z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